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60" r:id="rId4"/>
    <p:sldId id="273" r:id="rId5"/>
    <p:sldId id="261" r:id="rId6"/>
    <p:sldId id="270" r:id="rId7"/>
    <p:sldId id="278" r:id="rId8"/>
    <p:sldId id="279" r:id="rId9"/>
    <p:sldId id="271" r:id="rId10"/>
    <p:sldId id="272" r:id="rId11"/>
    <p:sldId id="274" r:id="rId12"/>
    <p:sldId id="275" r:id="rId13"/>
    <p:sldId id="276" r:id="rId14"/>
    <p:sldId id="258" r:id="rId15"/>
    <p:sldId id="259" r:id="rId16"/>
    <p:sldId id="281" r:id="rId17"/>
    <p:sldId id="262" r:id="rId18"/>
    <p:sldId id="263" r:id="rId19"/>
    <p:sldId id="266" r:id="rId20"/>
    <p:sldId id="267" r:id="rId21"/>
    <p:sldId id="264" r:id="rId22"/>
    <p:sldId id="282" r:id="rId23"/>
    <p:sldId id="28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/>
    <p:restoredTop sz="94650"/>
  </p:normalViewPr>
  <p:slideViewPr>
    <p:cSldViewPr snapToGrid="0" snapToObjects="1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t.mathworks.com/help/matlab/ref/mldivid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py/scipy" TargetMode="External"/><Relationship Id="rId2" Type="http://schemas.openxmlformats.org/officeDocument/2006/relationships/hyperlink" Target="https://www.scipy.org/doc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0114-2615-134F-83EF-92192E8C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Metodi del Calcolo Scientifico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6DF1B-1229-114A-B476-BDB8A8810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Matteo Colella – 794028 </a:t>
            </a:r>
          </a:p>
          <a:p>
            <a:r>
              <a:rPr lang="it-IT" dirty="0"/>
              <a:t>Matteo Costantini - 795125</a:t>
            </a:r>
          </a:p>
          <a:p>
            <a:r>
              <a:rPr lang="it-IT" dirty="0"/>
              <a:t>Dario Gerosa - 793636</a:t>
            </a:r>
          </a:p>
        </p:txBody>
      </p:sp>
    </p:spTree>
    <p:extLst>
      <p:ext uri="{BB962C8B-B14F-4D97-AF65-F5344CB8AC3E}">
        <p14:creationId xmlns:p14="http://schemas.microsoft.com/office/powerpoint/2010/main" val="22706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Memoria utilizzata per la risoluzione del sistema:</a:t>
            </a:r>
          </a:p>
          <a:p>
            <a:pPr lvl="1"/>
            <a:r>
              <a:rPr lang="it-IT" sz="1800" dirty="0"/>
              <a:t>Metrica intrinsecamente imprecisa</a:t>
            </a:r>
          </a:p>
          <a:p>
            <a:pPr lvl="1"/>
            <a:r>
              <a:rPr lang="it-IT" sz="1800" dirty="0"/>
              <a:t>Stessa metodologia sia per MATLAB che per </a:t>
            </a:r>
            <a:r>
              <a:rPr lang="it-IT" sz="1800" dirty="0" err="1"/>
              <a:t>Python</a:t>
            </a:r>
            <a:endParaRPr lang="it-IT" sz="1800" dirty="0"/>
          </a:p>
          <a:p>
            <a:pPr lvl="1"/>
            <a:r>
              <a:rPr lang="it-IT" sz="1800" dirty="0"/>
              <a:t>Script </a:t>
            </a:r>
            <a:r>
              <a:rPr lang="it-IT" sz="1800" dirty="0" err="1"/>
              <a:t>Python</a:t>
            </a:r>
            <a:r>
              <a:rPr lang="it-IT" sz="1800" dirty="0"/>
              <a:t> che utilizza la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psutil</a:t>
            </a:r>
            <a:r>
              <a:rPr lang="it-IT" sz="1800" dirty="0"/>
              <a:t> per ottenere dal sistema operativo la memoria utilizzata da un processo</a:t>
            </a:r>
          </a:p>
          <a:p>
            <a:pPr lvl="1"/>
            <a:r>
              <a:rPr lang="it-IT" sz="1800" dirty="0"/>
              <a:t>Avendo poche matrici da analizzare non abbiamo automatizzato questa fase. Lo script deve essere quindi lanciato manualmente</a:t>
            </a:r>
          </a:p>
          <a:p>
            <a:pPr lvl="1"/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5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AABD-27BF-CC40-8A4F-2E047875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– Memoria utilizzata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1053B-CC08-4948-A379-3913CA5EE154}"/>
              </a:ext>
            </a:extLst>
          </p:cNvPr>
          <p:cNvSpPr/>
          <p:nvPr/>
        </p:nvSpPr>
        <p:spPr>
          <a:xfrm>
            <a:off x="677333" y="1642781"/>
            <a:ext cx="71351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sys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psutil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433FF"/>
                </a:solidFill>
                <a:latin typeface="Courier" pitchFamily="2" charset="0"/>
              </a:rPr>
              <a:t>time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Frequenza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fetch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delay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float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PID del processo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psutil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Process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Memoria massima utilizzata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while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True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:</a:t>
            </a:r>
            <a:endParaRPr lang="it-IT" sz="16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time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sleep</a:t>
            </a:r>
            <a:r>
              <a:rPr lang="it-IT" sz="1600" dirty="0">
                <a:latin typeface="Courier" pitchFamily="2" charset="0"/>
              </a:rPr>
              <a:t>(delay)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memory_info</a:t>
            </a:r>
            <a:r>
              <a:rPr lang="it-IT" sz="1600" dirty="0">
                <a:latin typeface="Courier" pitchFamily="2" charset="0"/>
              </a:rPr>
              <a:t>()[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]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maxmm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print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f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"{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curr_mem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 - 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max_mem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}"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sz="16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3248-B255-7B4A-BA06-1B11E359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</a:t>
            </a:r>
            <a:r>
              <a:rPr lang="it-IT" dirty="0" err="1"/>
              <a:t>Python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ED1CE-EFB1-DD43-89E0-6E4090F03E0B}"/>
              </a:ext>
            </a:extLst>
          </p:cNvPr>
          <p:cNvSpPr/>
          <p:nvPr/>
        </p:nvSpPr>
        <p:spPr>
          <a:xfrm>
            <a:off x="677333" y="1687092"/>
            <a:ext cx="80656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scipy.io</a:t>
            </a:r>
            <a:endParaRPr lang="it-IT" b="1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datetime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scipy.sparse.linalg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spsolve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io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mmread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tocsc</a:t>
            </a:r>
            <a:r>
              <a:rPr lang="it-IT" dirty="0">
                <a:latin typeface="Courier" pitchFamily="2" charset="0"/>
              </a:rPr>
              <a:t>()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 # Matrice da risolvere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n_rows</a:t>
            </a:r>
            <a:r>
              <a:rPr lang="it-IT" dirty="0">
                <a:latin typeface="Courier" pitchFamily="2" charset="0"/>
              </a:rPr>
              <a:t>)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Soluzione esatta</a:t>
            </a:r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b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				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Vettore termini noti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start_time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</a:t>
            </a:r>
          </a:p>
          <a:p>
            <a:r>
              <a:rPr lang="it-IT" dirty="0">
                <a:latin typeface="Courier" pitchFamily="2" charset="0"/>
              </a:rPr>
              <a:t>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spsolve</a:t>
            </a:r>
            <a:r>
              <a:rPr lang="it-IT" dirty="0">
                <a:latin typeface="Courier" pitchFamily="2" charset="0"/>
              </a:rPr>
              <a:t>(A, b,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use_umfpack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use_umfpack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t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start_time</a:t>
            </a:r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</a:t>
            </a:r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31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7AB8-D2EF-B649-B3DC-3641A7A8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MATLAB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BFA29-8B78-FE42-9C09-243F44AA12D8}"/>
              </a:ext>
            </a:extLst>
          </p:cNvPr>
          <p:cNvSpPr/>
          <p:nvPr/>
        </p:nvSpPr>
        <p:spPr>
          <a:xfrm>
            <a:off x="677333" y="1817093"/>
            <a:ext cx="68143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load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solve_matrix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br>
              <a:rPr lang="it-IT" dirty="0">
                <a:solidFill>
                  <a:srgbClr val="008F00"/>
                </a:solidFill>
                <a:latin typeface="Courier" pitchFamily="2" charset="0"/>
              </a:rPr>
            </a:br>
            <a:endParaRPr lang="it-IT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function</a:t>
            </a:r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433FF"/>
                </a:solidFill>
                <a:latin typeface="Courier" pitchFamily="2" charset="0"/>
              </a:rPr>
              <a:t>solve_matrix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mat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    </a:t>
            </a:r>
            <a:r>
              <a:rPr lang="it-IT" dirty="0">
                <a:latin typeface="Courier" pitchFamily="2" charset="0"/>
              </a:rPr>
              <a:t>A = </a:t>
            </a:r>
            <a:r>
              <a:rPr lang="it-IT" dirty="0" err="1">
                <a:latin typeface="Courier" pitchFamily="2" charset="0"/>
              </a:rPr>
              <a:t>mat.Problem.A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length</a:t>
            </a:r>
            <a:r>
              <a:rPr lang="it-IT" dirty="0">
                <a:latin typeface="Courier" pitchFamily="2" charset="0"/>
              </a:rPr>
              <a:t>(A),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>
                <a:latin typeface="Courier" pitchFamily="2" charset="0"/>
              </a:rPr>
              <a:t>    b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x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\ </a:t>
            </a:r>
            <a:r>
              <a:rPr lang="it-IT" dirty="0">
                <a:latin typeface="Courier" pitchFamily="2" charset="0"/>
              </a:rPr>
              <a:t>b;</a:t>
            </a:r>
          </a:p>
          <a:p>
            <a:r>
              <a:rPr lang="it-IT" dirty="0">
                <a:latin typeface="Courier" pitchFamily="2" charset="0"/>
              </a:rPr>
              <a:t>    t = toc;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end</a:t>
            </a:r>
            <a:endParaRPr lang="it-IT" dirty="0">
              <a:solidFill>
                <a:srgbClr val="008F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6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A405-8615-9244-9954-D65A3EBE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Macchina utilizzata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267FC-C398-9E4D-A8B4-D919A28C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ASUS </a:t>
            </a:r>
            <a:r>
              <a:rPr lang="it-IT" sz="2400" dirty="0" err="1"/>
              <a:t>Zenbook</a:t>
            </a:r>
            <a:r>
              <a:rPr lang="it-IT" sz="2400" dirty="0"/>
              <a:t> UX330</a:t>
            </a:r>
          </a:p>
          <a:p>
            <a:pPr lvl="1"/>
            <a:r>
              <a:rPr lang="it-IT" sz="2000" dirty="0"/>
              <a:t>CPU: Intel i7 7500U @ 2.70 GHz</a:t>
            </a:r>
          </a:p>
          <a:p>
            <a:pPr lvl="1"/>
            <a:r>
              <a:rPr lang="it-IT" sz="2000" dirty="0"/>
              <a:t>RAM: 8GB DDR3</a:t>
            </a:r>
          </a:p>
          <a:p>
            <a:pPr lvl="1"/>
            <a:r>
              <a:rPr lang="it-IT" sz="2000" dirty="0"/>
              <a:t>Memoria fisica: SSD M.2 512GB</a:t>
            </a:r>
          </a:p>
          <a:p>
            <a:pPr lvl="1"/>
            <a:r>
              <a:rPr lang="it-IT" sz="2000" dirty="0"/>
              <a:t>Sistemi operativi:</a:t>
            </a:r>
          </a:p>
          <a:p>
            <a:pPr lvl="2"/>
            <a:r>
              <a:rPr lang="it-IT" sz="1800" dirty="0"/>
              <a:t>Windows 10</a:t>
            </a:r>
          </a:p>
          <a:p>
            <a:pPr lvl="2"/>
            <a:r>
              <a:rPr lang="it-IT" sz="1800" dirty="0" err="1"/>
              <a:t>Ubuntu</a:t>
            </a:r>
            <a:r>
              <a:rPr lang="it-IT" sz="1800" dirty="0"/>
              <a:t> Linux 16.04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851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235A-A34A-1C4E-B234-E1937DF8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Matrici Testate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2C64-A1EB-974C-8E1A-346EC627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56713" cy="3880773"/>
          </a:xfrm>
        </p:spPr>
        <p:txBody>
          <a:bodyPr/>
          <a:lstStyle/>
          <a:p>
            <a:r>
              <a:rPr lang="it-IT" sz="2000" dirty="0"/>
              <a:t>Non 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PR02R (161070)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ex19 (12005)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graham1 (9035)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kim2 (456976)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raefsky3 (21200)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torso1 (116158)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torso3 (259156)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water_tank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(60740)</a:t>
            </a: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B6014-BD57-364D-86B3-E3CDF489F37C}"/>
              </a:ext>
            </a:extLst>
          </p:cNvPr>
          <p:cNvSpPr txBox="1">
            <a:spLocks/>
          </p:cNvSpPr>
          <p:nvPr/>
        </p:nvSpPr>
        <p:spPr>
          <a:xfrm>
            <a:off x="4540497" y="2160589"/>
            <a:ext cx="351898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G3_circuit (1585478)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apache2 (715176)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cfd1 (70656)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cfd2 (123440)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ex15 (6867)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parabolic_fem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(525825)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shallow_water1 (82920)</a:t>
            </a: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3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FBDF-4F66-3E42-9BD6-BCEBCBC5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Problemi Riscontrati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4CC1-AC65-9F4B-8C92-D659B7451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Inizialmente abbiamo provato ad utilizzare la libreria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umfpack</a:t>
            </a:r>
            <a:r>
              <a:rPr lang="it-IT" dirty="0"/>
              <a:t> su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. Pur essendo di gran lunga più veloce dell’alternativa </a:t>
            </a:r>
            <a:r>
              <a:rPr lang="it-IT" dirty="0" err="1"/>
              <a:t>SuperLU</a:t>
            </a:r>
            <a:r>
              <a:rPr lang="it-IT" dirty="0"/>
              <a:t>, ha dato problemi con matrici anche di ridotte dimensioni. L’errore è dovuto alla versione dell’algoritmo che viene utilizzata che non permette di allocare più di 4GB di memoria. L’errore è già segnalato ai gestori del progetto ma non è ancora disponibile un </a:t>
            </a:r>
            <a:r>
              <a:rPr lang="it-IT" dirty="0" err="1"/>
              <a:t>fix</a:t>
            </a:r>
            <a:r>
              <a:rPr lang="it-IT" dirty="0"/>
              <a:t>.</a:t>
            </a:r>
          </a:p>
          <a:p>
            <a:r>
              <a:rPr lang="it-IT" dirty="0"/>
              <a:t>La documentazione della funzione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dirty="0"/>
              <a:t> di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 seppur sufficiente per poter utilizzare la funzione è ridotta e per sapere quali algoritmi utilizza è stato necessario consultare il sorgente.</a:t>
            </a:r>
          </a:p>
          <a:p>
            <a:r>
              <a:rPr lang="it-IT" dirty="0"/>
              <a:t>Non siamo riusciti a trovare alcuna documentazione riguardante la libreria </a:t>
            </a:r>
            <a:r>
              <a:rPr lang="it-IT" dirty="0" err="1"/>
              <a:t>SuperLU</a:t>
            </a:r>
            <a:r>
              <a:rPr lang="it-IT" dirty="0"/>
              <a:t> e le funzioni che vengono richiamate da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 per risolvere.</a:t>
            </a:r>
          </a:p>
        </p:txBody>
      </p:sp>
    </p:spTree>
    <p:extLst>
      <p:ext uri="{BB962C8B-B14F-4D97-AF65-F5344CB8AC3E}">
        <p14:creationId xmlns:p14="http://schemas.microsoft.com/office/powerpoint/2010/main" val="161699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52D8-ACCA-4E41-842B-09E388D9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r>
              <a:rPr lang="it-IT" dirty="0"/>
              <a:t> Risultati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01D07-0AA5-B141-95ED-2D5ABD8F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61160"/>
            <a:ext cx="10087846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2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93F49-58F0-6347-A1B5-136A0FCC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8" y="1340574"/>
            <a:ext cx="5311156" cy="2614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C7B88E-83E7-3D42-8E45-B11C9040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8" y="3955453"/>
            <a:ext cx="5382276" cy="260790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533EEB-89B5-5546-9151-ED4D4627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064" y="2319402"/>
            <a:ext cx="3582230" cy="511491"/>
          </a:xfrm>
        </p:spPr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~18 volte più lento!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4A352-821F-3B43-AE17-E1D4591D3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70" y="1559560"/>
            <a:ext cx="1123510" cy="4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720" y="2656001"/>
            <a:ext cx="3352800" cy="971120"/>
          </a:xfrm>
        </p:spPr>
        <p:txBody>
          <a:bodyPr/>
          <a:lstStyle/>
          <a:p>
            <a:r>
              <a:rPr lang="it-IT" dirty="0"/>
              <a:t>Memoria utilizzata simile ad eccezione delle due matrici più grandi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BBAFE-1386-074A-9DB9-6C71F721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4" y="1269999"/>
            <a:ext cx="5449146" cy="277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E6CBA-4E6A-B844-807D-A83F54AF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4005824"/>
            <a:ext cx="5425440" cy="273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E4082-47E6-1746-9C3D-8485D01A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652671"/>
            <a:ext cx="1542242" cy="7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4D-152D-AF4F-9E15-F55EFEF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3B6E-7B83-D447-AC27-C17287B1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2000" dirty="0"/>
              <a:t>Confrontare due diverse soluzioni per la risoluzione di sistemi lineari con matrici sparse su due diversi sistemi operativi (Windows 10, </a:t>
            </a:r>
            <a:r>
              <a:rPr lang="it-IT" sz="2000" dirty="0" err="1"/>
              <a:t>Ubuntu</a:t>
            </a:r>
            <a:r>
              <a:rPr lang="it-IT" sz="2000" dirty="0"/>
              <a:t> Linux).</a:t>
            </a:r>
          </a:p>
          <a:p>
            <a:pPr lvl="1"/>
            <a:r>
              <a:rPr lang="it-IT" sz="1800" dirty="0"/>
              <a:t>MATLAB: funzione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endParaRPr lang="it-IT" sz="1800" dirty="0"/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dirty="0"/>
              <a:t>Parametri osservati:</a:t>
            </a:r>
          </a:p>
          <a:p>
            <a:pPr lvl="1"/>
            <a:r>
              <a:rPr lang="it-IT" sz="1800" dirty="0"/>
              <a:t>Errore relativo della soluzione calcolata rispetto alla soluzione esatta</a:t>
            </a:r>
          </a:p>
          <a:p>
            <a:pPr lvl="1"/>
            <a:r>
              <a:rPr lang="it-IT" sz="1800" dirty="0"/>
              <a:t>Memoria utilizzata durante la risoluzione del sistema</a:t>
            </a:r>
          </a:p>
          <a:p>
            <a:pPr lvl="1"/>
            <a:r>
              <a:rPr lang="it-IT" sz="1800" dirty="0"/>
              <a:t>Tempi di calcolo</a:t>
            </a:r>
          </a:p>
          <a:p>
            <a:pPr lvl="1"/>
            <a:r>
              <a:rPr lang="it-IT" sz="1800" dirty="0"/>
              <a:t>Chiarezza della documentazione</a:t>
            </a:r>
          </a:p>
          <a:p>
            <a:pPr lvl="1"/>
            <a:r>
              <a:rPr lang="it-IT" sz="1800" dirty="0"/>
              <a:t>Semplicità d’uso</a:t>
            </a:r>
          </a:p>
        </p:txBody>
      </p:sp>
    </p:spTree>
    <p:extLst>
      <p:ext uri="{BB962C8B-B14F-4D97-AF65-F5344CB8AC3E}">
        <p14:creationId xmlns:p14="http://schemas.microsoft.com/office/powerpoint/2010/main" val="169737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534" y="2272684"/>
            <a:ext cx="3406986" cy="1354771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L’errore relativo è tendenzialmente basso in entrambi i casi anche se </a:t>
            </a:r>
            <a:r>
              <a:rPr lang="it-IT" dirty="0" err="1"/>
              <a:t>Python</a:t>
            </a:r>
            <a:r>
              <a:rPr lang="it-IT" dirty="0"/>
              <a:t> tende ad aver errori più alti, in particolare per una delle matrici.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2563B-6FE6-6A4D-A27C-7E17BD93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402081"/>
            <a:ext cx="5195145" cy="256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F36CB-A72D-104D-B466-F9F3B08F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4" y="3853820"/>
            <a:ext cx="5266266" cy="2552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FFDCE-1640-9147-86E1-6003554CE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4" y="1520533"/>
            <a:ext cx="993140" cy="4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2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0E74-3A0C-1147-B024-F77A37B1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Risultati Windows vs Linux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C14BEC-15E7-C04A-ACFE-F19CEC75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794280"/>
            <a:ext cx="4998720" cy="1385800"/>
          </a:xfrm>
        </p:spPr>
        <p:txBody>
          <a:bodyPr/>
          <a:lstStyle/>
          <a:p>
            <a:r>
              <a:rPr lang="it-IT" dirty="0"/>
              <a:t>Risultati sostanzialmente analoghi per entrambi i sistemi operativi. Windows leggermente più lento e contenuto nell’utilizzo della memoria.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77538-B0E8-B74D-AE45-1A30D56A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09" y="4020089"/>
            <a:ext cx="5277022" cy="259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73BEB-1093-C141-8B90-CA77BE5A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014239"/>
            <a:ext cx="5106244" cy="2560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A3F02-D76D-0849-A4AC-5A19971F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09" y="1448840"/>
            <a:ext cx="5226222" cy="2585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5BF40-5AA3-E842-8639-D4752D4AE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95" y="4968239"/>
            <a:ext cx="118340" cy="500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A097C-4B5F-6E4C-9497-A855B85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809" y="4965114"/>
            <a:ext cx="147659" cy="503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01395B-51C4-0C4B-AE36-CBAE63C7F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240" y="3369594"/>
            <a:ext cx="1070228" cy="4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CB2F-6840-D643-B8B3-3BDB7C73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– Windows/</a:t>
            </a:r>
            <a:r>
              <a:rPr lang="it-IT" dirty="0" err="1"/>
              <a:t>Ubuntu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E2B10-1E4E-C647-A6B1-0853D821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76542"/>
            <a:ext cx="5181600" cy="265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C0071-7F5F-B34C-8230-EB1EFA1F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01" y="1476542"/>
            <a:ext cx="5339483" cy="266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D93EF-7261-FD45-84B9-592ABDF9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137883"/>
            <a:ext cx="5283281" cy="257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FBDC6-A5C3-684C-B48A-10EC69FB4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30" y="4557449"/>
            <a:ext cx="1189990" cy="4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C8CA-A23F-7F41-B29E-982DAD06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– Windows/</a:t>
            </a:r>
            <a:r>
              <a:rPr lang="it-IT" dirty="0" err="1"/>
              <a:t>Ubuntu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34F4D-1CCE-0140-86C6-0A435D57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947949"/>
            <a:ext cx="5273040" cy="258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DD4B9-453A-BB46-8205-5B0BDD17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2" y="1361604"/>
            <a:ext cx="5211048" cy="258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FC939-09C3-FE48-A8E9-6C161479D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632" y="1371763"/>
            <a:ext cx="5305040" cy="2586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3436D-FA1C-9041-BECC-3221DA997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720" y="4138930"/>
            <a:ext cx="1112520" cy="4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44D4-D7BF-934F-B0BE-A9718755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BCBB-553B-0D48-ABC0-A36E0C37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quanto la riguarda la scelta del sistema operativo le differenze sono veramente minime. Windows è leggermente più parsimonioso per quanto riguarda la memoria, mentre </a:t>
            </a:r>
            <a:r>
              <a:rPr lang="it-IT" dirty="0" err="1"/>
              <a:t>Ubuntu</a:t>
            </a:r>
            <a:r>
              <a:rPr lang="it-IT" dirty="0"/>
              <a:t> risulta più veloce.</a:t>
            </a:r>
          </a:p>
          <a:p>
            <a:r>
              <a:rPr lang="it-IT" dirty="0"/>
              <a:t>Potendo scegliere tra i due la nostra scelta ricade su </a:t>
            </a:r>
            <a:r>
              <a:rPr lang="it-IT" dirty="0" err="1"/>
              <a:t>Ubuntu</a:t>
            </a:r>
            <a:r>
              <a:rPr lang="it-IT" dirty="0"/>
              <a:t> che ha il vantaggio di essere un sistema operativo open-source, gratuito e UNIX-</a:t>
            </a:r>
            <a:r>
              <a:rPr lang="it-IT" dirty="0" err="1"/>
              <a:t>like</a:t>
            </a:r>
            <a:r>
              <a:rPr lang="it-IT" dirty="0"/>
              <a:t>.</a:t>
            </a:r>
          </a:p>
          <a:p>
            <a:r>
              <a:rPr lang="it-IT" dirty="0"/>
              <a:t>Per quanto riguarda il linguaggio, MATLAB è estremamente più performante per quanto riguarda i tempi di calcolo. Leggermente meno oneroso per quanto riguarda la memoria e tendenzialmente più stabile negli errori di calcolo.</a:t>
            </a:r>
          </a:p>
          <a:p>
            <a:r>
              <a:rPr lang="it-IT" dirty="0"/>
              <a:t>A meno che non sia richiesta la risoluzione di matrici particolarmente piccole per quanto riguarda il numero di righe, tra i due linguaggi MATLAB è sicuramente la scelta più adeguata.</a:t>
            </a:r>
          </a:p>
        </p:txBody>
      </p:sp>
    </p:spTree>
    <p:extLst>
      <p:ext uri="{BB962C8B-B14F-4D97-AF65-F5344CB8AC3E}">
        <p14:creationId xmlns:p14="http://schemas.microsoft.com/office/powerpoint/2010/main" val="169677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360E-1562-EE4B-905D-E64BD6CD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EE74-73D4-2544-99A9-1AE0320C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4964"/>
            <a:ext cx="8596668" cy="3880773"/>
          </a:xfrm>
        </p:spPr>
        <p:txBody>
          <a:bodyPr>
            <a:normAutofit/>
          </a:bodyPr>
          <a:lstStyle/>
          <a:p>
            <a:r>
              <a:rPr lang="it-IT" sz="2000" dirty="0"/>
              <a:t>In MATLAB è disponibile una funzione standard per la risoluzione di sistemi lineari sparsi e non: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r>
              <a:rPr lang="it-IT" sz="2000" dirty="0"/>
              <a:t> (o l’operatore 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it-IT" sz="2000" dirty="0"/>
              <a:t>). La documentazione relativa alla funzione è reperibile al seguente indirizzo: </a:t>
            </a:r>
            <a:r>
              <a:rPr lang="it-IT" sz="2000" dirty="0">
                <a:hlinkClick r:id="rId2"/>
              </a:rPr>
              <a:t>https://it.mathworks.com/help/matlab/ref/mldivide.html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L’algoritmo di risoluzione da utilizzare viene scelto in base alle caratteristiche della matrice passata in input secondo il seguente schema</a:t>
            </a:r>
          </a:p>
        </p:txBody>
      </p:sp>
    </p:spTree>
    <p:extLst>
      <p:ext uri="{BB962C8B-B14F-4D97-AF65-F5344CB8AC3E}">
        <p14:creationId xmlns:p14="http://schemas.microsoft.com/office/powerpoint/2010/main" val="228637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FF42-C15C-384D-8BEB-71EFE75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FA6F7-1A89-534C-B60C-87C7131F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1743051"/>
            <a:ext cx="10114447" cy="36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Ecosistema open-source nato nel 2001 e composto da diverse librerie 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Ipython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sz="2000" dirty="0"/>
              <a:t>Utilizzato in matematica, scienze e ingegneria</a:t>
            </a:r>
          </a:p>
          <a:p>
            <a:r>
              <a:rPr lang="it-IT" sz="2000" dirty="0"/>
              <a:t>Composta da diversi package che offrono supporto per: </a:t>
            </a:r>
            <a:r>
              <a:rPr lang="it-IT" sz="2000" dirty="0" err="1"/>
              <a:t>clustering</a:t>
            </a:r>
            <a:r>
              <a:rPr lang="it-IT" sz="2000" dirty="0"/>
              <a:t>, trasformata di Fourier, interpolazione, algebra lineare, matrici sparse, programmazione lineare, trattamento di segnali …</a:t>
            </a:r>
          </a:p>
          <a:p>
            <a:r>
              <a:rPr lang="it-IT" sz="2000" dirty="0"/>
              <a:t>Attivamente mantenuta (ultima release 5/10/18) e documentata (</a:t>
            </a:r>
            <a:r>
              <a:rPr lang="it-IT" sz="2000" dirty="0">
                <a:hlinkClick r:id="rId2"/>
              </a:rPr>
              <a:t>https://www.scipy.org/docs.html</a:t>
            </a:r>
            <a:r>
              <a:rPr lang="it-IT" sz="2000" dirty="0"/>
              <a:t>)</a:t>
            </a:r>
          </a:p>
          <a:p>
            <a:pPr lvl="1"/>
            <a:r>
              <a:rPr lang="it-IT" sz="1800" dirty="0"/>
              <a:t>Sorgente: </a:t>
            </a:r>
            <a:r>
              <a:rPr lang="it-IT" sz="1800" dirty="0" err="1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</a:t>
            </a:r>
            <a:r>
              <a:rPr lang="it-IT" sz="1800" dirty="0" err="1">
                <a:hlinkClick r:id="rId3"/>
              </a:rPr>
              <a:t>github.com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endParaRPr lang="it-IT" sz="18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463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particolare abbiamo utilizzato: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scipy.io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Lettura delle matrici in formato .</a:t>
            </a:r>
            <a:r>
              <a:rPr lang="it-IT" sz="2000" dirty="0" err="1"/>
              <a:t>mtx</a:t>
            </a:r>
            <a:endParaRPr lang="it-IT" sz="2000" dirty="0"/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scipy.sparse.linalg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Risoluzione di sistemi lineari sparsi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Calcolo della norma per matrici sparse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scipy.linalg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Calcolo della norma per matrici sparse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indirettamente. Utilizzato per la rappresentazione delle strutture dati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1766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303-B78F-494B-8B63-26FA7A55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C841-4B1D-724A-91DF-8FA79796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Permette di risolvere sistemi lineari del tipo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=b</a:t>
            </a:r>
            <a:r>
              <a:rPr lang="it-IT" dirty="0"/>
              <a:t> dove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è una matrice sparsa 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 può essere una matrice. In questo caso risolve un sistema lineare per ogni colonna di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.</a:t>
            </a:r>
          </a:p>
          <a:p>
            <a:r>
              <a:rPr lang="it-IT" dirty="0"/>
              <a:t>Se la matrice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non è già in formato </a:t>
            </a:r>
            <a:r>
              <a:rPr lang="it-IT" i="1" dirty="0"/>
              <a:t>CSC</a:t>
            </a:r>
            <a:r>
              <a:rPr lang="it-IT" dirty="0"/>
              <a:t> o </a:t>
            </a:r>
            <a:r>
              <a:rPr lang="it-IT" i="1" dirty="0"/>
              <a:t>CSR</a:t>
            </a:r>
            <a:r>
              <a:rPr lang="it-IT" dirty="0"/>
              <a:t> (</a:t>
            </a:r>
            <a:r>
              <a:rPr lang="it-IT" i="1" dirty="0" err="1"/>
              <a:t>Compressed</a:t>
            </a:r>
            <a:r>
              <a:rPr lang="it-IT" i="1" dirty="0"/>
              <a:t> Sparse </a:t>
            </a:r>
            <a:r>
              <a:rPr lang="it-IT" i="1" dirty="0" err="1"/>
              <a:t>Colums</a:t>
            </a:r>
            <a:r>
              <a:rPr lang="it-IT" i="1" dirty="0"/>
              <a:t>/</a:t>
            </a:r>
            <a:r>
              <a:rPr lang="it-IT" i="1" dirty="0" err="1"/>
              <a:t>Rows</a:t>
            </a:r>
            <a:r>
              <a:rPr lang="it-IT" dirty="0"/>
              <a:t>) viene automaticamente convertita in formato </a:t>
            </a:r>
            <a:r>
              <a:rPr lang="it-IT" i="1" dirty="0"/>
              <a:t>CSC</a:t>
            </a:r>
          </a:p>
          <a:p>
            <a:r>
              <a:rPr lang="it-IT" dirty="0"/>
              <a:t>È possibile specificare la politica di riordinamento delle colonne utilizzata per minimizzare il </a:t>
            </a:r>
            <a:r>
              <a:rPr lang="it-IT" i="1" dirty="0" err="1"/>
              <a:t>fill</a:t>
            </a:r>
            <a:r>
              <a:rPr lang="it-IT" i="1" dirty="0"/>
              <a:t>-in</a:t>
            </a:r>
            <a:r>
              <a:rPr lang="it-IT" dirty="0"/>
              <a:t>.</a:t>
            </a:r>
          </a:p>
          <a:p>
            <a:r>
              <a:rPr lang="it-IT" dirty="0"/>
              <a:t>È possibile specificare la libreria da utilizzare per la risoluzione tra </a:t>
            </a:r>
            <a:r>
              <a:rPr lang="it-IT" dirty="0" err="1"/>
              <a:t>SuperLU</a:t>
            </a:r>
            <a:r>
              <a:rPr lang="it-IT" dirty="0"/>
              <a:t> e </a:t>
            </a:r>
            <a:r>
              <a:rPr lang="it-IT" dirty="0" err="1"/>
              <a:t>umfpack</a:t>
            </a:r>
            <a:r>
              <a:rPr lang="it-IT" dirty="0"/>
              <a:t> (default)</a:t>
            </a:r>
          </a:p>
          <a:p>
            <a:r>
              <a:rPr lang="it-IT" dirty="0"/>
              <a:t>Nel caso in cui x e b siano matrici (AX=B), la funzione assume che la soluzione X sia a sua volta sparsa. Se così non fosse risulta più efficiente utilizzare la versione del modulo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scipy.linalg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/>
              <a:t>per la risoluzione di matrici non sparse.</a:t>
            </a:r>
          </a:p>
        </p:txBody>
      </p:sp>
    </p:spTree>
    <p:extLst>
      <p:ext uri="{BB962C8B-B14F-4D97-AF65-F5344CB8AC3E}">
        <p14:creationId xmlns:p14="http://schemas.microsoft.com/office/powerpoint/2010/main" val="109352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524-B100-AE40-9961-C544F5B9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21A8-A32E-884C-A5EF-1FEC2A154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Algoritmo molto più semplice rispetto a quello utilizzato da MATLAB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3F0B8-A5EE-C74A-AD55-122CBD42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2" y="3020037"/>
            <a:ext cx="9322131" cy="21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9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Errore relativo: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relative_error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(x -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 /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</a:t>
            </a: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800" dirty="0"/>
              <a:t>Dove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/>
              <a:t> è la soluzione esatta del sistema, ovvero il vettore avente tutte le componenti pari a 1 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/>
              <a:t> è la norma 2 del vettore.</a:t>
            </a:r>
          </a:p>
          <a:p>
            <a:r>
              <a:rPr lang="it-IT" sz="2000" dirty="0"/>
              <a:t>Tempo di esecuzione</a:t>
            </a:r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Modulo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it-IT" sz="2000" dirty="0"/>
              <a:t>MATLAB: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tic; toc;</a:t>
            </a:r>
          </a:p>
        </p:txBody>
      </p:sp>
    </p:spTree>
    <p:extLst>
      <p:ext uri="{BB962C8B-B14F-4D97-AF65-F5344CB8AC3E}">
        <p14:creationId xmlns:p14="http://schemas.microsoft.com/office/powerpoint/2010/main" val="5688857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2005</TotalTime>
  <Words>1071</Words>
  <Application>Microsoft Macintosh PowerPoint</Application>
  <PresentationFormat>Widescreen</PresentationFormat>
  <Paragraphs>144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</vt:lpstr>
      <vt:lpstr>Trebuchet MS</vt:lpstr>
      <vt:lpstr>Wingdings 3</vt:lpstr>
      <vt:lpstr>Facet</vt:lpstr>
      <vt:lpstr>Progetto Metodi del Calcolo Scientifico</vt:lpstr>
      <vt:lpstr>Obiettivo</vt:lpstr>
      <vt:lpstr>MATLAB</vt:lpstr>
      <vt:lpstr>MATLAB</vt:lpstr>
      <vt:lpstr>Python scipy</vt:lpstr>
      <vt:lpstr>Python scipy</vt:lpstr>
      <vt:lpstr>Spsolve</vt:lpstr>
      <vt:lpstr>Spsolve</vt:lpstr>
      <vt:lpstr>Parametri analizzati</vt:lpstr>
      <vt:lpstr>Parametri analizzati</vt:lpstr>
      <vt:lpstr>Sorgente – Memoria utilizzata</vt:lpstr>
      <vt:lpstr>Sorgente - Python</vt:lpstr>
      <vt:lpstr>Sorgente - MATLAB</vt:lpstr>
      <vt:lpstr>Macchina utilizzata</vt:lpstr>
      <vt:lpstr>Matrici Testate</vt:lpstr>
      <vt:lpstr>Problemi Riscontrati</vt:lpstr>
      <vt:lpstr>Overview Risultati</vt:lpstr>
      <vt:lpstr>Risultati MATLAB vs Python scipy</vt:lpstr>
      <vt:lpstr>Risultati MATLAB vs Python scipy</vt:lpstr>
      <vt:lpstr>Risultati MATLAB vs Python scipy</vt:lpstr>
      <vt:lpstr>Risultati Windows vs Linux</vt:lpstr>
      <vt:lpstr>Python – Windows/Ubuntu</vt:lpstr>
      <vt:lpstr>MATLAB – Windows/Ubuntu</vt:lpstr>
      <vt:lpstr>Conclusioni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Metodi del Calcolo Scientifico</dc:title>
  <dc:creator>Matteo Angelo Costantini</dc:creator>
  <cp:lastModifiedBy>Matteo Angelo Costantini</cp:lastModifiedBy>
  <cp:revision>64</cp:revision>
  <dcterms:created xsi:type="dcterms:W3CDTF">2018-05-11T13:47:50Z</dcterms:created>
  <dcterms:modified xsi:type="dcterms:W3CDTF">2018-05-18T15:02:01Z</dcterms:modified>
</cp:coreProperties>
</file>